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6" r:id="rId3"/>
    <p:sldId id="287" r:id="rId4"/>
    <p:sldId id="288" r:id="rId5"/>
    <p:sldId id="312" r:id="rId6"/>
    <p:sldId id="313" r:id="rId7"/>
    <p:sldId id="314" r:id="rId8"/>
    <p:sldId id="315" r:id="rId9"/>
    <p:sldId id="290" r:id="rId10"/>
    <p:sldId id="317" r:id="rId11"/>
    <p:sldId id="316" r:id="rId12"/>
    <p:sldId id="318" r:id="rId13"/>
    <p:sldId id="304" r:id="rId14"/>
    <p:sldId id="306" r:id="rId15"/>
    <p:sldId id="308" r:id="rId16"/>
    <p:sldId id="293" r:id="rId17"/>
    <p:sldId id="319" r:id="rId18"/>
    <p:sldId id="285" r:id="rId1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p:cViewPr varScale="1">
        <p:scale>
          <a:sx n="82" d="100"/>
          <a:sy n="82" d="100"/>
        </p:scale>
        <p:origin x="1526" y="58"/>
      </p:cViewPr>
      <p:guideLst>
        <p:guide orient="horz" pos="2160"/>
        <p:guide pos="2880"/>
      </p:guideLst>
    </p:cSldViewPr>
  </p:slideViewPr>
  <p:notesTextViewPr>
    <p:cViewPr>
      <p:scale>
        <a:sx n="1" d="1"/>
        <a:sy n="1" d="1"/>
      </p:scale>
      <p:origin x="0" y="0"/>
    </p:cViewPr>
  </p:notesTextViewPr>
  <p:notesViewPr>
    <p:cSldViewPr>
      <p:cViewPr varScale="1">
        <p:scale>
          <a:sx n="72" d="100"/>
          <a:sy n="72" d="100"/>
        </p:scale>
        <p:origin x="-1896"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20000" t="5000" r="20000" b="10000"/>
          </a:stretch>
        </a:blip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6629401" cy="342900"/>
          </a:xfrm>
          <a:prstGeom prst="rect">
            <a:avLst/>
          </a:prstGeom>
        </p:spPr>
        <p:txBody>
          <a:bodyPr vert="horz" lIns="91440" tIns="45720" rIns="91440" bIns="45720" rtlCol="0"/>
          <a:lstStyle>
            <a:lvl1pPr algn="l">
              <a:defRPr sz="1200"/>
            </a:lvl1pPr>
          </a:lstStyle>
          <a:p>
            <a:r>
              <a:rPr lang="en-US" dirty="0"/>
              <a:t>AICTE – Faculty Development Program on ML to DL</a:t>
            </a:r>
          </a:p>
        </p:txBody>
      </p:sp>
      <p:sp>
        <p:nvSpPr>
          <p:cNvPr id="3" name="Date Placeholder 2"/>
          <p:cNvSpPr>
            <a:spLocks noGrp="1"/>
          </p:cNvSpPr>
          <p:nvPr>
            <p:ph type="dt" idx="1"/>
          </p:nvPr>
        </p:nvSpPr>
        <p:spPr>
          <a:xfrm>
            <a:off x="7848600" y="0"/>
            <a:ext cx="1293284" cy="342900"/>
          </a:xfrm>
          <a:prstGeom prst="rect">
            <a:avLst/>
          </a:prstGeom>
        </p:spPr>
        <p:txBody>
          <a:bodyPr vert="horz" lIns="91440" tIns="45720" rIns="91440" bIns="45720" rtlCol="0"/>
          <a:lstStyle>
            <a:lvl1pPr algn="r">
              <a:defRPr sz="1200"/>
            </a:lvl1pPr>
          </a:lstStyle>
          <a:p>
            <a:fld id="{9ED2CB84-4DC0-4759-86E3-5BDB240F5B20}" type="datetimeFigureOut">
              <a:rPr lang="en-US" smtClean="0"/>
              <a:t>7/24/2020</a:t>
            </a:fld>
            <a:endParaRPr lang="en-US" dirty="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r>
              <a:rPr lang="en-US" dirty="0"/>
              <a:t>Dr. Jagan Mohan Reddy D</a:t>
            </a:r>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31CA9BB-72FA-4957-8A30-3EA23F9DCC20}" type="slidenum">
              <a:rPr lang="en-US" smtClean="0"/>
              <a:t>‹#›</a:t>
            </a:fld>
            <a:endParaRPr lang="en-US" dirty="0"/>
          </a:p>
        </p:txBody>
      </p:sp>
      <p:sp>
        <p:nvSpPr>
          <p:cNvPr id="9" name="Rounded Rectangle 8"/>
          <p:cNvSpPr/>
          <p:nvPr/>
        </p:nvSpPr>
        <p:spPr>
          <a:xfrm>
            <a:off x="1371600" y="4495800"/>
            <a:ext cx="7772400" cy="1752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UNSUPERVISED TECHNIQUES</a:t>
            </a:r>
          </a:p>
          <a:p>
            <a:pPr algn="r"/>
            <a:r>
              <a:rPr lang="en-US" sz="4000" dirty="0">
                <a:solidFill>
                  <a:schemeClr val="tx1"/>
                </a:solidFill>
              </a:rPr>
              <a:t>By </a:t>
            </a:r>
          </a:p>
          <a:p>
            <a:pPr algn="r"/>
            <a:r>
              <a:rPr lang="en-US" sz="4000" dirty="0">
                <a:solidFill>
                  <a:schemeClr val="tx1"/>
                </a:solidFill>
              </a:rPr>
              <a:t>Dr. Jagan Mohan Reddy</a:t>
            </a:r>
            <a:r>
              <a:rPr lang="en-US" sz="4000" baseline="0" dirty="0">
                <a:solidFill>
                  <a:schemeClr val="tx1"/>
                </a:solidFill>
              </a:rPr>
              <a:t> D</a:t>
            </a:r>
            <a:endParaRPr lang="en-US" sz="4000" dirty="0">
              <a:solidFill>
                <a:schemeClr val="tx1"/>
              </a:solidFill>
            </a:endParaRPr>
          </a:p>
        </p:txBody>
      </p:sp>
      <p:sp>
        <p:nvSpPr>
          <p:cNvPr id="10" name="Rectangle 9"/>
          <p:cNvSpPr/>
          <p:nvPr/>
        </p:nvSpPr>
        <p:spPr>
          <a:xfrm>
            <a:off x="0" y="381000"/>
            <a:ext cx="6629400" cy="76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537791" y="6423992"/>
            <a:ext cx="6629400" cy="76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49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438401"/>
            <a:ext cx="7772400" cy="1470025"/>
          </a:xfrm>
        </p:spPr>
        <p:txBody>
          <a:bodyPr/>
          <a:lstStyle>
            <a:lvl1pPr>
              <a:defRPr b="1" baseline="0">
                <a:solidFill>
                  <a:srgbClr val="C00000"/>
                </a:solidFill>
              </a:defRPr>
            </a:lvl1pPr>
          </a:lstStyle>
          <a:p>
            <a:endParaRPr lang="en-US" dirty="0"/>
          </a:p>
        </p:txBody>
      </p:sp>
      <p:sp>
        <p:nvSpPr>
          <p:cNvPr id="3" name="Subtitle 2"/>
          <p:cNvSpPr>
            <a:spLocks noGrp="1"/>
          </p:cNvSpPr>
          <p:nvPr>
            <p:ph type="subTitle" idx="1"/>
          </p:nvPr>
        </p:nvSpPr>
        <p:spPr>
          <a:xfrm>
            <a:off x="1371600" y="3886200"/>
            <a:ext cx="7772400" cy="2286000"/>
          </a:xfrm>
          <a:ln>
            <a:noFill/>
          </a:ln>
        </p:spPr>
        <p:txBody>
          <a:bodyPr/>
          <a:lstStyle>
            <a:lvl1pPr marL="0" indent="0" algn="r">
              <a:buNone/>
              <a:defRPr b="1" baseline="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209752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5C95FA2E-40AF-4C2E-B4CC-94E604476179}" type="datetime1">
              <a:rPr lang="en-US" smtClean="0"/>
              <a:t>7/24/2020</a:t>
            </a:fld>
            <a:endParaRPr lang="en-US" dirty="0"/>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14736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206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lvl1pPr algn="l">
              <a:defRPr sz="1200"/>
            </a:lvl1pPr>
          </a:lstStyle>
          <a:p>
            <a:fld id="{29D25913-405B-49C3-8387-CEBC02BD74BD}" type="datetime1">
              <a:rPr lang="en-US" smtClean="0"/>
              <a:t>7/24/2020</a:t>
            </a:fld>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lvl1pPr algn="ctr">
              <a:defRPr sz="1200" b="1">
                <a:solidFill>
                  <a:srgbClr val="C00000"/>
                </a:solidFill>
              </a:defRPr>
            </a:lvl1p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lvl1pPr algn="r">
              <a:defRPr/>
            </a:lvl1pPr>
          </a:lstStyle>
          <a:p>
            <a:fld id="{AC09BD2D-0126-48DE-9C4F-408B0F41A051}" type="slidenum">
              <a:rPr lang="en-US" smtClean="0"/>
              <a:pPr/>
              <a:t>‹#›</a:t>
            </a:fld>
            <a:endParaRPr lang="en-US" dirty="0"/>
          </a:p>
        </p:txBody>
      </p:sp>
      <p:sp>
        <p:nvSpPr>
          <p:cNvPr id="7" name="Rectangle 6"/>
          <p:cNvSpPr/>
          <p:nvPr userDrawn="1"/>
        </p:nvSpPr>
        <p:spPr>
          <a:xfrm>
            <a:off x="-9940" y="1447800"/>
            <a:ext cx="7010400" cy="76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133600" y="6248400"/>
            <a:ext cx="7010400" cy="76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946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lvl1pPr algn="ctr">
              <a:defRPr sz="1200"/>
            </a:lvl1pPr>
          </a:lstStyle>
          <a:p>
            <a:fld id="{F787C2D5-6F8F-4C25-8A69-EE2A0B11B8E2}" type="datetime1">
              <a:rPr lang="en-US" smtClean="0"/>
              <a:t>7/24/2020</a:t>
            </a:fld>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lvl1pPr algn="ctr">
              <a:defRPr sz="1200"/>
            </a:lvl1p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lvl1pPr algn="r">
              <a:defRPr/>
            </a:lvl1pPr>
          </a:lstStyle>
          <a:p>
            <a:fld id="{AC09BD2D-0126-48DE-9C4F-408B0F41A051}" type="slidenum">
              <a:rPr lang="en-US" smtClean="0"/>
              <a:pPr/>
              <a:t>‹#›</a:t>
            </a:fld>
            <a:endParaRPr lang="en-US" dirty="0"/>
          </a:p>
        </p:txBody>
      </p:sp>
    </p:spTree>
    <p:extLst>
      <p:ext uri="{BB962C8B-B14F-4D97-AF65-F5344CB8AC3E}">
        <p14:creationId xmlns:p14="http://schemas.microsoft.com/office/powerpoint/2010/main" val="146418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A38BB393-06C9-4AF7-8BF8-442DEAA8AD6D}" type="datetime1">
              <a:rPr lang="en-US" smtClean="0"/>
              <a:t>7/24/2020</a:t>
            </a:fld>
            <a:endParaRPr lang="en-US" dirty="0"/>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71033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B4B2BEC8-0DE9-45C1-8282-A04E59A294E6}" type="datetime1">
              <a:rPr lang="en-US" smtClean="0"/>
              <a:t>7/24/2020</a:t>
            </a:fld>
            <a:endParaRPr lang="en-US" dirty="0"/>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102849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D7F04AD9-774C-44E8-8AE8-A483E448DCDC}" type="datetime1">
              <a:rPr lang="en-US" smtClean="0"/>
              <a:t>7/24/2020</a:t>
            </a:fld>
            <a:endParaRPr lang="en-US" dirty="0"/>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96844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AB0AAE84-05E2-4EC5-B67E-B8345F8651B3}" type="datetime1">
              <a:rPr lang="en-US" smtClean="0"/>
              <a:t>7/24/2020</a:t>
            </a:fld>
            <a:endParaRPr lang="en-US" dirty="0"/>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323580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E73EB3BB-2DD3-4EAA-8FFB-793B4BE2343B}" type="datetime1">
              <a:rPr lang="en-US" smtClean="0"/>
              <a:t>7/24/2020</a:t>
            </a:fld>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2440161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BDF667F7-21BB-4505-AB63-8B2AED7745B1}" type="datetime1">
              <a:rPr lang="en-US" smtClean="0"/>
              <a:t>7/24/2020</a:t>
            </a:fld>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AC09BD2D-0126-48DE-9C4F-408B0F41A051}" type="slidenum">
              <a:rPr lang="en-US" smtClean="0"/>
              <a:t>‹#›</a:t>
            </a:fld>
            <a:endParaRPr lang="en-US" dirty="0"/>
          </a:p>
        </p:txBody>
      </p:sp>
    </p:spTree>
    <p:extLst>
      <p:ext uri="{BB962C8B-B14F-4D97-AF65-F5344CB8AC3E}">
        <p14:creationId xmlns:p14="http://schemas.microsoft.com/office/powerpoint/2010/main" val="216279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6000"/>
            <a:lum/>
          </a:blip>
          <a:srcRect/>
          <a:stretch>
            <a:fillRect l="25000" t="10000" r="24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768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towardsdatascience.com/getting-to-know-the-mel-spectrogra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usr77/Main-Project-MGC"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76400"/>
            <a:ext cx="7772400" cy="1470025"/>
          </a:xfrm>
        </p:spPr>
        <p:txBody>
          <a:bodyPr>
            <a:normAutofit fontScale="90000"/>
          </a:bodyPr>
          <a:lstStyle/>
          <a:p>
            <a:r>
              <a:rPr lang="en-IN" dirty="0"/>
              <a:t>An Enhanced Automatic Song Genres Classification Using Deep Learning Technique</a:t>
            </a:r>
          </a:p>
        </p:txBody>
      </p:sp>
      <p:sp>
        <p:nvSpPr>
          <p:cNvPr id="3" name="Subtitle 2"/>
          <p:cNvSpPr>
            <a:spLocks noGrp="1"/>
          </p:cNvSpPr>
          <p:nvPr>
            <p:ph type="subTitle" idx="1"/>
          </p:nvPr>
        </p:nvSpPr>
        <p:spPr>
          <a:xfrm>
            <a:off x="5486400" y="3962400"/>
            <a:ext cx="3810000" cy="1752600"/>
          </a:xfrm>
        </p:spPr>
        <p:txBody>
          <a:bodyPr>
            <a:normAutofit fontScale="92500" lnSpcReduction="10000"/>
          </a:bodyPr>
          <a:lstStyle/>
          <a:p>
            <a:pPr algn="l">
              <a:spcBef>
                <a:spcPct val="0"/>
              </a:spcBef>
              <a:spcAft>
                <a:spcPct val="0"/>
              </a:spcAft>
            </a:pPr>
            <a:r>
              <a:rPr lang="en-IN" altLang="en-US" sz="2400" dirty="0"/>
              <a:t>Project Members:</a:t>
            </a:r>
          </a:p>
          <a:p>
            <a:pPr algn="l">
              <a:spcBef>
                <a:spcPct val="0"/>
              </a:spcBef>
              <a:spcAft>
                <a:spcPct val="0"/>
              </a:spcAft>
            </a:pPr>
            <a:r>
              <a:rPr lang="en-IN" altLang="en-US" sz="2400" dirty="0"/>
              <a:t> </a:t>
            </a:r>
            <a:r>
              <a:rPr lang="en-IN" altLang="en-US" sz="2400" dirty="0" err="1"/>
              <a:t>V.Bhargav</a:t>
            </a:r>
            <a:r>
              <a:rPr lang="en-IN" altLang="en-US" sz="2400" dirty="0"/>
              <a:t> (16761A0559)</a:t>
            </a:r>
          </a:p>
          <a:p>
            <a:pPr algn="l">
              <a:spcBef>
                <a:spcPct val="0"/>
              </a:spcBef>
              <a:spcAft>
                <a:spcPct val="0"/>
              </a:spcAft>
            </a:pPr>
            <a:r>
              <a:rPr lang="en-IN" altLang="en-US" sz="2400" dirty="0"/>
              <a:t> </a:t>
            </a:r>
            <a:r>
              <a:rPr lang="en-IN" altLang="en-US" sz="2400" dirty="0" err="1"/>
              <a:t>G.Krishna</a:t>
            </a:r>
            <a:r>
              <a:rPr lang="en-IN" altLang="en-US" sz="2400" dirty="0"/>
              <a:t> Reddy(16761A0516)</a:t>
            </a:r>
          </a:p>
          <a:p>
            <a:pPr algn="l">
              <a:spcBef>
                <a:spcPct val="0"/>
              </a:spcBef>
              <a:spcAft>
                <a:spcPct val="0"/>
              </a:spcAft>
            </a:pPr>
            <a:r>
              <a:rPr lang="en-IN" altLang="en-US" sz="2400" dirty="0"/>
              <a:t> </a:t>
            </a:r>
            <a:r>
              <a:rPr lang="en-IN" altLang="en-US" sz="2400" dirty="0" err="1"/>
              <a:t>T.Sai</a:t>
            </a:r>
            <a:r>
              <a:rPr lang="en-IN" altLang="en-US" sz="2400" dirty="0"/>
              <a:t> Nikhil(16761A0554)</a:t>
            </a:r>
          </a:p>
          <a:p>
            <a:pPr algn="l">
              <a:spcBef>
                <a:spcPct val="0"/>
              </a:spcBef>
              <a:spcAft>
                <a:spcPct val="0"/>
              </a:spcAft>
            </a:pPr>
            <a:r>
              <a:rPr lang="en-IN" altLang="en-US" sz="2400" dirty="0"/>
              <a:t> </a:t>
            </a:r>
            <a:r>
              <a:rPr lang="en-IN" altLang="en-US" sz="2400" dirty="0" err="1"/>
              <a:t>B.Komal</a:t>
            </a:r>
            <a:r>
              <a:rPr lang="en-IN" altLang="en-US" sz="2400" dirty="0"/>
              <a:t> Sai(16761A0505)</a:t>
            </a:r>
          </a:p>
        </p:txBody>
      </p:sp>
      <p:sp>
        <p:nvSpPr>
          <p:cNvPr id="7" name="Subtitle 2"/>
          <p:cNvSpPr txBox="1">
            <a:spLocks/>
          </p:cNvSpPr>
          <p:nvPr/>
        </p:nvSpPr>
        <p:spPr>
          <a:xfrm>
            <a:off x="0" y="3962400"/>
            <a:ext cx="3810000" cy="1752600"/>
          </a:xfrm>
          <a:prstGeom prst="rect">
            <a:avLst/>
          </a:prstGeom>
          <a:ln>
            <a:noFill/>
          </a:ln>
        </p:spPr>
        <p:txBody>
          <a:bodyPr vert="horz" lIns="91440" tIns="45720" rIns="91440" bIns="45720" rtlCol="0">
            <a:normAutofit fontScale="92500" lnSpcReduction="20000"/>
          </a:bodyPr>
          <a:lstStyle>
            <a:lvl1pPr marL="0" indent="0" algn="r" defTabSz="914400" rtl="0" eaLnBrk="1" latinLnBrk="0" hangingPunct="1">
              <a:spcBef>
                <a:spcPct val="20000"/>
              </a:spcBef>
              <a:buFont typeface="Arial" pitchFamily="34" charset="0"/>
              <a:buNone/>
              <a:defRPr sz="3200" b="1" kern="1200" baseline="0">
                <a:solidFill>
                  <a:srgbClr val="00206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dirty="0"/>
              <a:t>Under Guidance of: </a:t>
            </a:r>
          </a:p>
          <a:p>
            <a:pPr algn="l"/>
            <a:r>
              <a:rPr lang="en-US" sz="2400" dirty="0"/>
              <a:t>Mr. A. Sudhakar </a:t>
            </a:r>
          </a:p>
          <a:p>
            <a:pPr algn="l"/>
            <a:r>
              <a:rPr lang="en-US" sz="2400" dirty="0"/>
              <a:t>Assistant Professor</a:t>
            </a:r>
          </a:p>
          <a:p>
            <a:pPr algn="l"/>
            <a:r>
              <a:rPr lang="en-US" sz="2400" dirty="0"/>
              <a:t>Dept. of CSE</a:t>
            </a:r>
          </a:p>
          <a:p>
            <a:pPr algn="l"/>
            <a:r>
              <a:rPr lang="en-US" sz="2400" dirty="0"/>
              <a:t>LBRCE</a:t>
            </a:r>
          </a:p>
        </p:txBody>
      </p:sp>
    </p:spTree>
    <p:extLst>
      <p:ext uri="{BB962C8B-B14F-4D97-AF65-F5344CB8AC3E}">
        <p14:creationId xmlns:p14="http://schemas.microsoft.com/office/powerpoint/2010/main" val="1462574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Feature Extraction</a:t>
            </a:r>
            <a:br>
              <a:rPr lang="en-US" dirty="0"/>
            </a:br>
            <a:endParaRPr lang="en-US" dirty="0"/>
          </a:p>
        </p:txBody>
      </p:sp>
      <p:sp>
        <p:nvSpPr>
          <p:cNvPr id="4" name="Date Placeholder 3"/>
          <p:cNvSpPr>
            <a:spLocks noGrp="1"/>
          </p:cNvSpPr>
          <p:nvPr>
            <p:ph type="dt" sz="half" idx="10"/>
          </p:nvPr>
        </p:nvSpPr>
        <p:spPr/>
        <p:txBody>
          <a:bodyPr/>
          <a:lstStyle/>
          <a:p>
            <a:fld id="{5A5E94E2-39C5-4F41-89A5-5179C08DA4A0}"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10</a:t>
            </a:fld>
            <a:endParaRPr lang="en-US" dirty="0"/>
          </a:p>
        </p:txBody>
      </p:sp>
      <p:sp>
        <p:nvSpPr>
          <p:cNvPr id="3" name="TextBox 2">
            <a:extLst>
              <a:ext uri="{FF2B5EF4-FFF2-40B4-BE49-F238E27FC236}">
                <a16:creationId xmlns:a16="http://schemas.microsoft.com/office/drawing/2014/main" id="{23286E74-F330-4A1A-B9BA-F0D256010560}"/>
              </a:ext>
            </a:extLst>
          </p:cNvPr>
          <p:cNvSpPr txBox="1"/>
          <p:nvPr/>
        </p:nvSpPr>
        <p:spPr>
          <a:xfrm>
            <a:off x="1006593" y="1643896"/>
            <a:ext cx="68580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Mel values can be represented in a graph.</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can be depicted as Mel-Spectrogram graph.</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picture can be feed as input to CNN model.</a:t>
            </a:r>
            <a:endParaRPr lang="en-IN" sz="2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08BB1739-6412-4C7F-8AFF-A0B8DF7DD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593" y="3429000"/>
            <a:ext cx="6585912" cy="2773015"/>
          </a:xfrm>
          <a:prstGeom prst="rect">
            <a:avLst/>
          </a:prstGeom>
        </p:spPr>
      </p:pic>
    </p:spTree>
    <p:extLst>
      <p:ext uri="{BB962C8B-B14F-4D97-AF65-F5344CB8AC3E}">
        <p14:creationId xmlns:p14="http://schemas.microsoft.com/office/powerpoint/2010/main" val="272723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Model</a:t>
            </a:r>
          </a:p>
        </p:txBody>
      </p:sp>
      <p:sp>
        <p:nvSpPr>
          <p:cNvPr id="4" name="Date Placeholder 3"/>
          <p:cNvSpPr>
            <a:spLocks noGrp="1"/>
          </p:cNvSpPr>
          <p:nvPr>
            <p:ph type="dt" sz="half" idx="10"/>
          </p:nvPr>
        </p:nvSpPr>
        <p:spPr/>
        <p:txBody>
          <a:bodyPr/>
          <a:lstStyle/>
          <a:p>
            <a:fld id="{5A5E94E2-39C5-4F41-89A5-5179C08DA4A0}"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11</a:t>
            </a:fld>
            <a:endParaRPr lang="en-US" dirty="0"/>
          </a:p>
        </p:txBody>
      </p:sp>
      <p:pic>
        <p:nvPicPr>
          <p:cNvPr id="9" name="Picture 8">
            <a:extLst>
              <a:ext uri="{FF2B5EF4-FFF2-40B4-BE49-F238E27FC236}">
                <a16:creationId xmlns:a16="http://schemas.microsoft.com/office/drawing/2014/main" id="{AC6220FA-A74F-45C2-A5A5-5ABDF684DE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24100"/>
            <a:ext cx="9144000" cy="2514600"/>
          </a:xfrm>
          <a:prstGeom prst="rect">
            <a:avLst/>
          </a:prstGeom>
        </p:spPr>
      </p:pic>
    </p:spTree>
    <p:extLst>
      <p:ext uri="{BB962C8B-B14F-4D97-AF65-F5344CB8AC3E}">
        <p14:creationId xmlns:p14="http://schemas.microsoft.com/office/powerpoint/2010/main" val="142211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14288"/>
            <a:r>
              <a:rPr lang="en-IN" dirty="0"/>
              <a:t>Project Requirements</a:t>
            </a:r>
            <a:endParaRPr lang="en-US" dirty="0"/>
          </a:p>
        </p:txBody>
      </p:sp>
      <p:sp>
        <p:nvSpPr>
          <p:cNvPr id="4" name="Date Placeholder 3"/>
          <p:cNvSpPr>
            <a:spLocks noGrp="1"/>
          </p:cNvSpPr>
          <p:nvPr>
            <p:ph type="dt" sz="half" idx="10"/>
          </p:nvPr>
        </p:nvSpPr>
        <p:spPr/>
        <p:txBody>
          <a:bodyPr/>
          <a:lstStyle/>
          <a:p>
            <a:fld id="{8178D04F-1B85-416B-821F-394F690CE71F}"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12</a:t>
            </a:fld>
            <a:endParaRPr lang="en-US" dirty="0"/>
          </a:p>
        </p:txBody>
      </p:sp>
      <p:sp>
        <p:nvSpPr>
          <p:cNvPr id="8" name="Content Placeholder 7">
            <a:extLst>
              <a:ext uri="{FF2B5EF4-FFF2-40B4-BE49-F238E27FC236}">
                <a16:creationId xmlns:a16="http://schemas.microsoft.com/office/drawing/2014/main" id="{1AEAD15B-1123-44BD-BCB5-A1672B556ADD}"/>
              </a:ext>
            </a:extLst>
          </p:cNvPr>
          <p:cNvSpPr>
            <a:spLocks noGrp="1"/>
          </p:cNvSpPr>
          <p:nvPr>
            <p:ph idx="1"/>
          </p:nvPr>
        </p:nvSpPr>
        <p:spPr>
          <a:xfrm>
            <a:off x="495300" y="1538779"/>
            <a:ext cx="8153400" cy="1943100"/>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 Project Hardware requirements</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Processer                     	:           Any Update Processer</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GPU    			:           </a:t>
            </a:r>
            <a:r>
              <a:rPr lang="en-US" sz="2200" dirty="0" err="1">
                <a:latin typeface="Times New Roman" panose="02020603050405020304" pitchFamily="18" charset="0"/>
                <a:cs typeface="Times New Roman" panose="02020603050405020304" pitchFamily="18" charset="0"/>
              </a:rPr>
              <a:t>Nvidea</a:t>
            </a:r>
            <a:r>
              <a:rPr lang="en-US" sz="2200" dirty="0">
                <a:latin typeface="Times New Roman" panose="02020603050405020304" pitchFamily="18" charset="0"/>
                <a:cs typeface="Times New Roman" panose="02020603050405020304" pitchFamily="18" charset="0"/>
              </a:rPr>
              <a:t> CUDA Enabled</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Ram                             	:           Min 1 GB</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Hard Disk                    	:           Min 100 GB</a:t>
            </a:r>
            <a:endParaRPr lang="en-I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C9BF547-7899-49FA-994D-ECAD2FB46349}"/>
              </a:ext>
            </a:extLst>
          </p:cNvPr>
          <p:cNvSpPr txBox="1"/>
          <p:nvPr/>
        </p:nvSpPr>
        <p:spPr>
          <a:xfrm>
            <a:off x="457200" y="3603019"/>
            <a:ext cx="8077200" cy="2462213"/>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Project Software requirements</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Programming Language	:	Python</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GUI				:	Anaconda</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IDE				:	</a:t>
            </a:r>
            <a:r>
              <a:rPr lang="en-US" sz="2200" dirty="0" err="1">
                <a:latin typeface="Times New Roman" panose="02020603050405020304" pitchFamily="18" charset="0"/>
                <a:cs typeface="Times New Roman" panose="02020603050405020304" pitchFamily="18" charset="0"/>
              </a:rPr>
              <a:t>JupyterNotebook</a:t>
            </a:r>
            <a:r>
              <a:rPr lang="en-US" sz="2200" dirty="0">
                <a:latin typeface="Times New Roman" panose="02020603050405020304" pitchFamily="18" charset="0"/>
                <a:cs typeface="Times New Roman" panose="02020603050405020304" pitchFamily="18" charset="0"/>
              </a:rPr>
              <a:t>(</a:t>
            </a:r>
            <a:r>
              <a:rPr lang="en-US" sz="2200" dirty="0" err="1">
                <a:latin typeface="Times New Roman" panose="02020603050405020304" pitchFamily="18" charset="0"/>
                <a:cs typeface="Times New Roman" panose="02020603050405020304" pitchFamily="18" charset="0"/>
              </a:rPr>
              <a:t>Gcolab</a:t>
            </a:r>
            <a:r>
              <a:rPr lang="en-US"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Tool				:	</a:t>
            </a:r>
            <a:r>
              <a:rPr lang="en-US" sz="2200" dirty="0" err="1">
                <a:latin typeface="Times New Roman" panose="02020603050405020304" pitchFamily="18" charset="0"/>
                <a:cs typeface="Times New Roman" panose="02020603050405020304" pitchFamily="18" charset="0"/>
              </a:rPr>
              <a:t>VsCode</a:t>
            </a:r>
            <a:r>
              <a:rPr lang="en-US" sz="2200" dirty="0">
                <a:latin typeface="Times New Roman" panose="02020603050405020304" pitchFamily="18" charset="0"/>
                <a:cs typeface="Times New Roman" panose="02020603050405020304" pitchFamily="18" charset="0"/>
              </a:rPr>
              <a:t> Editor</a:t>
            </a: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Technology			:	Deep Learning</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Packages			:	</a:t>
            </a:r>
            <a:r>
              <a:rPr lang="en-US" sz="2200" dirty="0" err="1">
                <a:latin typeface="Times New Roman" panose="02020603050405020304" pitchFamily="18" charset="0"/>
                <a:cs typeface="Times New Roman" panose="02020603050405020304" pitchFamily="18" charset="0"/>
              </a:rPr>
              <a:t>Keras,Sklearn,Flask,Numpy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37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Date Placeholder 3"/>
          <p:cNvSpPr>
            <a:spLocks noGrp="1"/>
          </p:cNvSpPr>
          <p:nvPr>
            <p:ph type="dt" sz="half" idx="10"/>
          </p:nvPr>
        </p:nvSpPr>
        <p:spPr/>
        <p:txBody>
          <a:bodyPr/>
          <a:lstStyle/>
          <a:p>
            <a:fld id="{146A18AB-075A-4F24-A007-858A0440C0DE}"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13</a:t>
            </a:fld>
            <a:endParaRPr lang="en-US" dirty="0"/>
          </a:p>
        </p:txBody>
      </p:sp>
      <p:pic>
        <p:nvPicPr>
          <p:cNvPr id="10" name="Picture 9">
            <a:extLst>
              <a:ext uri="{FF2B5EF4-FFF2-40B4-BE49-F238E27FC236}">
                <a16:creationId xmlns:a16="http://schemas.microsoft.com/office/drawing/2014/main" id="{7D8D4312-266D-4360-8C6D-9A0FEDC15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00200"/>
            <a:ext cx="8209847" cy="4618039"/>
          </a:xfrm>
          <a:prstGeom prst="rect">
            <a:avLst/>
          </a:prstGeom>
        </p:spPr>
      </p:pic>
    </p:spTree>
    <p:extLst>
      <p:ext uri="{BB962C8B-B14F-4D97-AF65-F5344CB8AC3E}">
        <p14:creationId xmlns:p14="http://schemas.microsoft.com/office/powerpoint/2010/main" val="90558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Date Placeholder 3"/>
          <p:cNvSpPr>
            <a:spLocks noGrp="1"/>
          </p:cNvSpPr>
          <p:nvPr>
            <p:ph type="dt" sz="half" idx="10"/>
          </p:nvPr>
        </p:nvSpPr>
        <p:spPr/>
        <p:txBody>
          <a:bodyPr/>
          <a:lstStyle/>
          <a:p>
            <a:fld id="{146A18AB-075A-4F24-A007-858A0440C0DE}"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14</a:t>
            </a:fld>
            <a:endParaRPr lang="en-US" dirty="0"/>
          </a:p>
        </p:txBody>
      </p:sp>
      <p:pic>
        <p:nvPicPr>
          <p:cNvPr id="7" name="Picture 6">
            <a:extLst>
              <a:ext uri="{FF2B5EF4-FFF2-40B4-BE49-F238E27FC236}">
                <a16:creationId xmlns:a16="http://schemas.microsoft.com/office/drawing/2014/main" id="{3ED1A682-7D7F-4754-BC25-F3B3C69DB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676400"/>
            <a:ext cx="7772400" cy="4371975"/>
          </a:xfrm>
          <a:prstGeom prst="rect">
            <a:avLst/>
          </a:prstGeom>
        </p:spPr>
      </p:pic>
    </p:spTree>
    <p:extLst>
      <p:ext uri="{BB962C8B-B14F-4D97-AF65-F5344CB8AC3E}">
        <p14:creationId xmlns:p14="http://schemas.microsoft.com/office/powerpoint/2010/main" val="311314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Date Placeholder 3"/>
          <p:cNvSpPr>
            <a:spLocks noGrp="1"/>
          </p:cNvSpPr>
          <p:nvPr>
            <p:ph type="dt" sz="half" idx="10"/>
          </p:nvPr>
        </p:nvSpPr>
        <p:spPr/>
        <p:txBody>
          <a:bodyPr/>
          <a:lstStyle/>
          <a:p>
            <a:fld id="{146A18AB-075A-4F24-A007-858A0440C0DE}"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15</a:t>
            </a:fld>
            <a:endParaRPr lang="en-US" dirty="0"/>
          </a:p>
        </p:txBody>
      </p:sp>
      <p:pic>
        <p:nvPicPr>
          <p:cNvPr id="10" name="Picture 9">
            <a:extLst>
              <a:ext uri="{FF2B5EF4-FFF2-40B4-BE49-F238E27FC236}">
                <a16:creationId xmlns:a16="http://schemas.microsoft.com/office/drawing/2014/main" id="{BD60ACFE-3553-41D9-828C-22407F2F5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15282"/>
            <a:ext cx="8077200" cy="4543425"/>
          </a:xfrm>
          <a:prstGeom prst="rect">
            <a:avLst/>
          </a:prstGeom>
        </p:spPr>
      </p:pic>
    </p:spTree>
    <p:extLst>
      <p:ext uri="{BB962C8B-B14F-4D97-AF65-F5344CB8AC3E}">
        <p14:creationId xmlns:p14="http://schemas.microsoft.com/office/powerpoint/2010/main" val="256512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381000" y="1624013"/>
            <a:ext cx="8229600" cy="4525963"/>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At final we are able to attain 83% accuracy over our model. We will keep on training our model and try to implement parallel pipelining with RNN and CNN so that data can be processed and trained efficiently for good results. We can install this as a recommender framework for a large portion of the music platforms. Add upon features like emotion detection and playing a song according to it, which can be included as future scope.</a:t>
            </a:r>
            <a:endParaRPr lang="en-IN" sz="2000" dirty="0">
              <a:latin typeface="Times New Roman" panose="02020603050405020304" pitchFamily="18" charset="0"/>
              <a:cs typeface="Times New Roman" panose="02020603050405020304" pitchFamily="18" charset="0"/>
            </a:endParaRPr>
          </a:p>
          <a:p>
            <a:pPr marL="0" indent="0">
              <a:lnSpc>
                <a:spcPct val="150000"/>
              </a:lnSpc>
              <a:buNone/>
            </a:pPr>
            <a:endParaRPr lang="en-US" sz="1800" dirty="0"/>
          </a:p>
        </p:txBody>
      </p:sp>
      <p:sp>
        <p:nvSpPr>
          <p:cNvPr id="4" name="Date Placeholder 3"/>
          <p:cNvSpPr>
            <a:spLocks noGrp="1"/>
          </p:cNvSpPr>
          <p:nvPr>
            <p:ph type="dt" sz="half" idx="10"/>
          </p:nvPr>
        </p:nvSpPr>
        <p:spPr/>
        <p:txBody>
          <a:bodyPr/>
          <a:lstStyle/>
          <a:p>
            <a:fld id="{29D25913-405B-49C3-8387-CEBC02BD74BD}"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16</a:t>
            </a:fld>
            <a:endParaRPr lang="en-US" dirty="0"/>
          </a:p>
        </p:txBody>
      </p:sp>
    </p:spTree>
    <p:extLst>
      <p:ext uri="{BB962C8B-B14F-4D97-AF65-F5344CB8AC3E}">
        <p14:creationId xmlns:p14="http://schemas.microsoft.com/office/powerpoint/2010/main" val="3176989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Date Placeholder 3"/>
          <p:cNvSpPr>
            <a:spLocks noGrp="1"/>
          </p:cNvSpPr>
          <p:nvPr>
            <p:ph type="dt" sz="half" idx="10"/>
          </p:nvPr>
        </p:nvSpPr>
        <p:spPr/>
        <p:txBody>
          <a:bodyPr/>
          <a:lstStyle/>
          <a:p>
            <a:fld id="{29D25913-405B-49C3-8387-CEBC02BD74BD}"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17</a:t>
            </a:fld>
            <a:endParaRPr lang="en-US" dirty="0"/>
          </a:p>
        </p:txBody>
      </p:sp>
      <p:sp>
        <p:nvSpPr>
          <p:cNvPr id="8" name="Content Placeholder 7">
            <a:extLst>
              <a:ext uri="{FF2B5EF4-FFF2-40B4-BE49-F238E27FC236}">
                <a16:creationId xmlns:a16="http://schemas.microsoft.com/office/drawing/2014/main" id="{1A265B54-DD89-4B08-B993-935C29296DF0}"/>
              </a:ext>
            </a:extLst>
          </p:cNvPr>
          <p:cNvSpPr>
            <a:spLocks noGrp="1"/>
          </p:cNvSpPr>
          <p:nvPr>
            <p:ph idx="1"/>
          </p:nvPr>
        </p:nvSpPr>
        <p:spPr>
          <a:xfrm>
            <a:off x="381000" y="1524000"/>
            <a:ext cx="8229600" cy="4525963"/>
          </a:xfrm>
        </p:spPr>
        <p:txBody>
          <a:bodyPr>
            <a:normAutofit/>
          </a:bodyPr>
          <a:lstStyle/>
          <a:p>
            <a:pPr>
              <a:lnSpc>
                <a:spcPct val="150000"/>
              </a:lnSpc>
            </a:pPr>
            <a:r>
              <a:rPr lang="en-IN" sz="2000" dirty="0">
                <a:latin typeface="Times New Roman" panose="02020603050405020304" pitchFamily="18" charset="0"/>
                <a:cs typeface="Times New Roman" panose="02020603050405020304" pitchFamily="18" charset="0"/>
              </a:rPr>
              <a:t>G. </a:t>
            </a:r>
            <a:r>
              <a:rPr lang="en-IN" sz="2000" dirty="0" err="1">
                <a:latin typeface="Times New Roman" panose="02020603050405020304" pitchFamily="18" charset="0"/>
                <a:cs typeface="Times New Roman" panose="02020603050405020304" pitchFamily="18" charset="0"/>
              </a:rPr>
              <a:t>Tzanetakis</a:t>
            </a:r>
            <a:r>
              <a:rPr lang="en-IN" sz="2000" dirty="0">
                <a:latin typeface="Times New Roman" panose="02020603050405020304" pitchFamily="18" charset="0"/>
                <a:cs typeface="Times New Roman" panose="02020603050405020304" pitchFamily="18" charset="0"/>
              </a:rPr>
              <a:t> and Cook. 2002. Musical genre classification of audio signals. Pages [1-3]</a:t>
            </a:r>
          </a:p>
          <a:p>
            <a:pPr>
              <a:lnSpc>
                <a:spcPct val="150000"/>
              </a:lnSpc>
            </a:pPr>
            <a:r>
              <a:rPr lang="en-IN" sz="2000" dirty="0">
                <a:latin typeface="Times New Roman" panose="02020603050405020304" pitchFamily="18" charset="0"/>
                <a:cs typeface="Times New Roman" panose="02020603050405020304" pitchFamily="18" charset="0"/>
              </a:rPr>
              <a:t>Daniel </a:t>
            </a:r>
            <a:r>
              <a:rPr lang="en-IN" sz="2000" dirty="0" err="1">
                <a:latin typeface="Times New Roman" panose="02020603050405020304" pitchFamily="18" charset="0"/>
                <a:cs typeface="Times New Roman" panose="02020603050405020304" pitchFamily="18" charset="0"/>
              </a:rPr>
              <a:t>Grzywczak</a:t>
            </a:r>
            <a:r>
              <a:rPr lang="en-IN" sz="2000" dirty="0">
                <a:latin typeface="Times New Roman" panose="02020603050405020304" pitchFamily="18" charset="0"/>
                <a:cs typeface="Times New Roman" panose="02020603050405020304" pitchFamily="18" charset="0"/>
              </a:rPr>
              <a:t> and Grzegorz. 2014. Deep image features in music information retrieval. Volume 60</a:t>
            </a:r>
          </a:p>
          <a:p>
            <a:pPr>
              <a:lnSpc>
                <a:spcPct val="150000"/>
              </a:lnSpc>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Jingqing</a:t>
            </a:r>
            <a:r>
              <a:rPr lang="en-IN" sz="2000" dirty="0">
                <a:latin typeface="Times New Roman" panose="02020603050405020304" pitchFamily="18" charset="0"/>
                <a:cs typeface="Times New Roman" panose="02020603050405020304" pitchFamily="18" charset="0"/>
              </a:rPr>
              <a:t> Yang Music Genre Classifications with Neural Networks. An Examination of Several impactful variables. 2018. Pages[4-6]</a:t>
            </a:r>
          </a:p>
          <a:p>
            <a:pPr>
              <a:lnSpc>
                <a:spcPct val="150000"/>
              </a:lnSpc>
            </a:pPr>
            <a:r>
              <a:rPr lang="en-IN" sz="2000" dirty="0" err="1">
                <a:latin typeface="Times New Roman" panose="02020603050405020304" pitchFamily="18" charset="0"/>
                <a:cs typeface="Times New Roman" panose="02020603050405020304" pitchFamily="18" charset="0"/>
              </a:rPr>
              <a:t>Vedant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Choudary</a:t>
            </a:r>
            <a:r>
              <a:rPr lang="en-IN" sz="2000" dirty="0">
                <a:latin typeface="Times New Roman" panose="02020603050405020304" pitchFamily="18" charset="0"/>
                <a:cs typeface="Times New Roman" panose="02020603050405020304" pitchFamily="18" charset="0"/>
              </a:rPr>
              <a:t> and Aditya Vyas. Music Genre Recognition through audio samples. Pages [1-3]</a:t>
            </a:r>
          </a:p>
          <a:p>
            <a:pPr>
              <a:lnSpc>
                <a:spcPct val="150000"/>
              </a:lnSpc>
            </a:pPr>
            <a:r>
              <a:rPr lang="en-IN" sz="2000" dirty="0">
                <a:latin typeface="Times New Roman" panose="02020603050405020304" pitchFamily="18" charset="0"/>
                <a:cs typeface="Times New Roman" panose="02020603050405020304" pitchFamily="18" charset="0"/>
              </a:rPr>
              <a:t> </a:t>
            </a:r>
            <a:r>
              <a:rPr lang="en-IN" sz="2000" u="sng"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https://towardsdatascience.com/getting-to-know-the-mel-spectrogram</a:t>
            </a:r>
            <a:endParaRPr lang="en-IN" sz="2000" dirty="0">
              <a:latin typeface="Times New Roman" panose="02020603050405020304" pitchFamily="18" charset="0"/>
              <a:cs typeface="Times New Roman" panose="02020603050405020304" pitchFamily="18" charset="0"/>
            </a:endParaRPr>
          </a:p>
          <a:p>
            <a:pPr>
              <a:lnSpc>
                <a:spcPct val="150000"/>
              </a:lnSpc>
            </a:pPr>
            <a:endParaRPr lang="en-IN" sz="2000" dirty="0">
              <a:latin typeface="Times New Roman" panose="02020603050405020304" pitchFamily="18" charset="0"/>
              <a:cs typeface="Times New Roman" panose="02020603050405020304" pitchFamily="18" charset="0"/>
            </a:endParaRPr>
          </a:p>
          <a:p>
            <a:pPr>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907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D656F-F474-41D6-9550-E87A33D78F9A}"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t>18</a:t>
            </a:fld>
            <a:endParaRPr lang="en-US" dirty="0"/>
          </a:p>
        </p:txBody>
      </p:sp>
      <p:sp>
        <p:nvSpPr>
          <p:cNvPr id="7" name="Rounded Rectangle 6"/>
          <p:cNvSpPr/>
          <p:nvPr/>
        </p:nvSpPr>
        <p:spPr>
          <a:xfrm>
            <a:off x="468086" y="2133600"/>
            <a:ext cx="8153400" cy="2057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solidFill>
                  <a:srgbClr val="002060"/>
                </a:solidFill>
              </a:rPr>
              <a:t>Thank You</a:t>
            </a:r>
          </a:p>
        </p:txBody>
      </p:sp>
      <p:pic>
        <p:nvPicPr>
          <p:cNvPr id="9" name="Picture 8">
            <a:extLst>
              <a:ext uri="{FF2B5EF4-FFF2-40B4-BE49-F238E27FC236}">
                <a16:creationId xmlns:a16="http://schemas.microsoft.com/office/drawing/2014/main" id="{21BFCAA2-C1C2-4801-8DD8-20CFAA954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251325"/>
            <a:ext cx="1222644" cy="762000"/>
          </a:xfrm>
          <a:prstGeom prst="rect">
            <a:avLst/>
          </a:prstGeom>
        </p:spPr>
      </p:pic>
      <p:sp>
        <p:nvSpPr>
          <p:cNvPr id="10" name="TextBox 9">
            <a:extLst>
              <a:ext uri="{FF2B5EF4-FFF2-40B4-BE49-F238E27FC236}">
                <a16:creationId xmlns:a16="http://schemas.microsoft.com/office/drawing/2014/main" id="{6D6AE59F-3276-474D-A1E5-F6C3E6673ACD}"/>
              </a:ext>
            </a:extLst>
          </p:cNvPr>
          <p:cNvSpPr txBox="1"/>
          <p:nvPr/>
        </p:nvSpPr>
        <p:spPr>
          <a:xfrm>
            <a:off x="2514600" y="4447659"/>
            <a:ext cx="4953000" cy="369332"/>
          </a:xfrm>
          <a:prstGeom prst="rect">
            <a:avLst/>
          </a:prstGeom>
          <a:noFill/>
        </p:spPr>
        <p:txBody>
          <a:bodyPr wrap="square" rtlCol="0">
            <a:spAutoFit/>
          </a:bodyPr>
          <a:lstStyle/>
          <a:p>
            <a:r>
              <a:rPr lang="en-IN" dirty="0">
                <a:hlinkClick r:id="rId3"/>
              </a:rPr>
              <a:t>https://github.com/Lusr77/Main-Project-MGC</a:t>
            </a:r>
            <a:endParaRPr lang="en-IN" dirty="0"/>
          </a:p>
        </p:txBody>
      </p:sp>
    </p:spTree>
    <p:extLst>
      <p:ext uri="{BB962C8B-B14F-4D97-AF65-F5344CB8AC3E}">
        <p14:creationId xmlns:p14="http://schemas.microsoft.com/office/powerpoint/2010/main" val="211109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752600"/>
            <a:ext cx="8229600" cy="4525963"/>
          </a:xfrm>
        </p:spPr>
        <p:txBody>
          <a:bodyPr>
            <a:normAutofit fontScale="85000" lnSpcReduction="20000"/>
          </a:bodyPr>
          <a:lstStyle/>
          <a:p>
            <a:r>
              <a:rPr lang="en-US" dirty="0"/>
              <a:t>Abstract</a:t>
            </a:r>
          </a:p>
          <a:p>
            <a:r>
              <a:rPr lang="en-US" dirty="0"/>
              <a:t>Existing System</a:t>
            </a:r>
          </a:p>
          <a:p>
            <a:r>
              <a:rPr lang="en-US" dirty="0"/>
              <a:t>Proposed work </a:t>
            </a:r>
          </a:p>
          <a:p>
            <a:pPr indent="14288"/>
            <a:r>
              <a:rPr lang="en-US" dirty="0"/>
              <a:t>   System Architecture</a:t>
            </a:r>
          </a:p>
          <a:p>
            <a:pPr indent="14288"/>
            <a:r>
              <a:rPr lang="en-US" dirty="0"/>
              <a:t>   Feature Extraction</a:t>
            </a:r>
          </a:p>
          <a:p>
            <a:pPr indent="14288"/>
            <a:r>
              <a:rPr lang="en-US" dirty="0"/>
              <a:t>   CNN Model</a:t>
            </a:r>
          </a:p>
          <a:p>
            <a:pPr indent="14288"/>
            <a:r>
              <a:rPr lang="en-US" dirty="0"/>
              <a:t>   </a:t>
            </a:r>
            <a:r>
              <a:rPr lang="en-IN" dirty="0"/>
              <a:t>Project Requirements</a:t>
            </a:r>
            <a:endParaRPr lang="en-US" dirty="0"/>
          </a:p>
          <a:p>
            <a:r>
              <a:rPr lang="en-US" dirty="0"/>
              <a:t>Results</a:t>
            </a:r>
          </a:p>
          <a:p>
            <a:r>
              <a:rPr lang="en-US" dirty="0"/>
              <a:t>Conclusions</a:t>
            </a:r>
          </a:p>
          <a:p>
            <a:r>
              <a:rPr lang="en-US" dirty="0"/>
              <a:t>References </a:t>
            </a:r>
          </a:p>
        </p:txBody>
      </p:sp>
      <p:sp>
        <p:nvSpPr>
          <p:cNvPr id="4" name="Date Placeholder 3"/>
          <p:cNvSpPr>
            <a:spLocks noGrp="1"/>
          </p:cNvSpPr>
          <p:nvPr>
            <p:ph type="dt" sz="half" idx="10"/>
          </p:nvPr>
        </p:nvSpPr>
        <p:spPr/>
        <p:txBody>
          <a:bodyPr/>
          <a:lstStyle/>
          <a:p>
            <a:fld id="{D8946D6A-574C-47EF-8C06-D39544D4EB7B}"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t>2</a:t>
            </a:fld>
            <a:endParaRPr lang="en-US" dirty="0"/>
          </a:p>
        </p:txBody>
      </p:sp>
    </p:spTree>
    <p:extLst>
      <p:ext uri="{BB962C8B-B14F-4D97-AF65-F5344CB8AC3E}">
        <p14:creationId xmlns:p14="http://schemas.microsoft.com/office/powerpoint/2010/main" val="141295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a:xfrm>
            <a:off x="304800" y="1631952"/>
            <a:ext cx="8534400" cy="4724399"/>
          </a:xfrm>
        </p:spPr>
        <p:txBody>
          <a:bodyPr>
            <a:normAutofit/>
          </a:bodyPr>
          <a:lstStyle/>
          <a:p>
            <a:pPr marL="0" indent="0" algn="just">
              <a:lnSpc>
                <a:spcPct val="150000"/>
              </a:lnSpc>
              <a:buNone/>
            </a:pPr>
            <a:r>
              <a:rPr lang="en-IN" sz="2000" dirty="0">
                <a:latin typeface="Times New Roman" panose="02020603050405020304" pitchFamily="18" charset="0"/>
                <a:cs typeface="Times New Roman" panose="02020603050405020304" pitchFamily="18" charset="0"/>
              </a:rPr>
              <a:t>As humans, we can easily classify two songs by listening to them, but in the case of automating the classification, Machine Learning comes into the picture. Classical ML algorithms can make a decent classification based upon temporal (Zero Crossing Rate, signal, etc.) and spectral (centroid, roll-off, flux) features that are dependent on time domain and frequency-based features. By understanding music on a deeper scientific level, this project aims at classifying various songs into genres. We used a neural network model in this project, i.e. a CNN based on GTZAN dataset consisting of 1000 songs.</a:t>
            </a: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8819532-30A9-4C8A-8292-EF9EF2EEB5AE}"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t>3</a:t>
            </a:fld>
            <a:endParaRPr lang="en-US" dirty="0"/>
          </a:p>
        </p:txBody>
      </p:sp>
    </p:spTree>
    <p:extLst>
      <p:ext uri="{BB962C8B-B14F-4D97-AF65-F5344CB8AC3E}">
        <p14:creationId xmlns:p14="http://schemas.microsoft.com/office/powerpoint/2010/main" val="1425937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p>
        </p:txBody>
      </p:sp>
      <p:sp>
        <p:nvSpPr>
          <p:cNvPr id="3" name="Content Placeholder 2"/>
          <p:cNvSpPr>
            <a:spLocks noGrp="1"/>
          </p:cNvSpPr>
          <p:nvPr>
            <p:ph idx="1"/>
          </p:nvPr>
        </p:nvSpPr>
        <p:spPr>
          <a:xfrm>
            <a:off x="464270" y="1752600"/>
            <a:ext cx="8070130" cy="3810000"/>
          </a:xfrm>
        </p:spPr>
        <p:txBody>
          <a:bodyPr>
            <a:normAutofit fontScale="77500" lnSpcReduction="20000"/>
          </a:bodyPr>
          <a:lstStyle/>
          <a:p>
            <a:pPr marL="384048" indent="-384048" fontAlgn="auto">
              <a:lnSpc>
                <a:spcPct val="120000"/>
              </a:lnSpc>
              <a:defRPr/>
            </a:pPr>
            <a:r>
              <a:rPr lang="en-US" sz="2800" dirty="0">
                <a:latin typeface="Times New Roman" panose="02020603050405020304" pitchFamily="18" charset="0"/>
                <a:cs typeface="Times New Roman" panose="02020603050405020304" pitchFamily="18" charset="0"/>
              </a:rPr>
              <a:t>Categorization Of songs are mostly based on movies and artists.</a:t>
            </a:r>
          </a:p>
          <a:p>
            <a:pPr marL="384048" indent="-384048" fontAlgn="auto">
              <a:lnSpc>
                <a:spcPct val="120000"/>
              </a:lnSpc>
              <a:defRPr/>
            </a:pPr>
            <a:endParaRPr lang="en-US" sz="2800" dirty="0">
              <a:latin typeface="Times New Roman" panose="02020603050405020304" pitchFamily="18" charset="0"/>
              <a:cs typeface="Times New Roman" panose="02020603050405020304" pitchFamily="18" charset="0"/>
            </a:endParaRPr>
          </a:p>
          <a:p>
            <a:pPr marL="384048" indent="-384048" fontAlgn="auto">
              <a:lnSpc>
                <a:spcPct val="120000"/>
              </a:lnSpc>
              <a:defRPr/>
            </a:pPr>
            <a:r>
              <a:rPr lang="en-US" sz="2800" dirty="0">
                <a:latin typeface="Times New Roman" panose="02020603050405020304" pitchFamily="18" charset="0"/>
                <a:cs typeface="Times New Roman" panose="02020603050405020304" pitchFamily="18" charset="0"/>
              </a:rPr>
              <a:t>Most recommender systems are based on historical data of users.</a:t>
            </a:r>
          </a:p>
          <a:p>
            <a:pPr marL="384048" indent="-384048" fontAlgn="auto">
              <a:lnSpc>
                <a:spcPct val="120000"/>
              </a:lnSpc>
              <a:defRPr/>
            </a:pPr>
            <a:endParaRPr lang="en-US" sz="2800" dirty="0">
              <a:latin typeface="Times New Roman" panose="02020603050405020304" pitchFamily="18" charset="0"/>
              <a:cs typeface="Times New Roman" panose="02020603050405020304" pitchFamily="18" charset="0"/>
            </a:endParaRPr>
          </a:p>
          <a:p>
            <a:pPr marL="384048" indent="-384048" fontAlgn="auto">
              <a:lnSpc>
                <a:spcPct val="120000"/>
              </a:lnSpc>
              <a:defRPr/>
            </a:pPr>
            <a:r>
              <a:rPr lang="en-US" sz="2800" dirty="0">
                <a:latin typeface="Times New Roman" panose="02020603050405020304" pitchFamily="18" charset="0"/>
                <a:cs typeface="Times New Roman" panose="02020603050405020304" pitchFamily="18" charset="0"/>
              </a:rPr>
              <a:t>Searching for required song takes longer time.</a:t>
            </a:r>
          </a:p>
          <a:p>
            <a:pPr marL="384048" indent="-384048" fontAlgn="auto">
              <a:lnSpc>
                <a:spcPct val="120000"/>
              </a:lnSpc>
              <a:defRPr/>
            </a:pPr>
            <a:endParaRPr lang="en-US" sz="2800" dirty="0">
              <a:latin typeface="Times New Roman" panose="02020603050405020304" pitchFamily="18" charset="0"/>
              <a:cs typeface="Times New Roman" panose="02020603050405020304" pitchFamily="18" charset="0"/>
            </a:endParaRPr>
          </a:p>
          <a:p>
            <a:pPr marL="384048" indent="-384048" fontAlgn="auto">
              <a:lnSpc>
                <a:spcPct val="120000"/>
              </a:lnSpc>
              <a:defRPr/>
            </a:pPr>
            <a:r>
              <a:rPr lang="en-US" sz="2800" dirty="0">
                <a:latin typeface="Times New Roman" panose="02020603050405020304" pitchFamily="18" charset="0"/>
                <a:cs typeface="Times New Roman" panose="02020603050405020304" pitchFamily="18" charset="0"/>
              </a:rPr>
              <a:t>Continuous change of human interests is unpredictable.</a:t>
            </a:r>
          </a:p>
          <a:p>
            <a:pPr marL="384048" indent="-384048" fontAlgn="auto">
              <a:lnSpc>
                <a:spcPct val="120000"/>
              </a:lnSpc>
              <a:defRPr/>
            </a:pPr>
            <a:endParaRPr lang="en-US" sz="2800" dirty="0">
              <a:latin typeface="Times New Roman" panose="02020603050405020304" pitchFamily="18" charset="0"/>
              <a:cs typeface="Times New Roman" panose="02020603050405020304" pitchFamily="18" charset="0"/>
            </a:endParaRPr>
          </a:p>
          <a:p>
            <a:pPr marL="384048" indent="-384048" fontAlgn="auto">
              <a:lnSpc>
                <a:spcPct val="120000"/>
              </a:lnSpc>
              <a:defRPr/>
            </a:pPr>
            <a:r>
              <a:rPr lang="en-US" sz="2800" dirty="0">
                <a:latin typeface="Times New Roman" panose="02020603050405020304" pitchFamily="18" charset="0"/>
                <a:cs typeface="Times New Roman" panose="02020603050405020304" pitchFamily="18" charset="0"/>
              </a:rPr>
              <a:t>Current accuracy of classification model is up to 61 percent only.  </a:t>
            </a:r>
          </a:p>
          <a:p>
            <a:pPr marL="384048" indent="-384048" fontAlgn="auto">
              <a:lnSpc>
                <a:spcPct val="120000"/>
              </a:lnSpc>
              <a:defRPr/>
            </a:pPr>
            <a:endParaRPr lang="en-US" sz="2800" dirty="0">
              <a:latin typeface="Times New Roman" panose="02020603050405020304" pitchFamily="18" charset="0"/>
              <a:cs typeface="Times New Roman" panose="02020603050405020304" pitchFamily="18" charset="0"/>
            </a:endParaRPr>
          </a:p>
          <a:p>
            <a:pPr marL="384048" indent="-384048" fontAlgn="auto">
              <a:lnSpc>
                <a:spcPct val="120000"/>
              </a:lnSpc>
              <a:defRPr/>
            </a:pPr>
            <a:endParaRPr lang="en-IN" sz="2800" dirty="0">
              <a:latin typeface="Times New Roman" panose="02020603050405020304" pitchFamily="18" charset="0"/>
              <a:cs typeface="Times New Roman" panose="02020603050405020304" pitchFamily="18" charset="0"/>
            </a:endParaRPr>
          </a:p>
          <a:p>
            <a:pPr>
              <a:lnSpc>
                <a:spcPct val="120000"/>
              </a:lnSpc>
            </a:pPr>
            <a:endParaRPr lang="en-US" sz="2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9DB43D9-44D4-48CB-9756-E2164ED948C7}"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4</a:t>
            </a:fld>
            <a:endParaRPr lang="en-US" dirty="0"/>
          </a:p>
        </p:txBody>
      </p:sp>
    </p:spTree>
    <p:extLst>
      <p:ext uri="{BB962C8B-B14F-4D97-AF65-F5344CB8AC3E}">
        <p14:creationId xmlns:p14="http://schemas.microsoft.com/office/powerpoint/2010/main" val="379809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work</a:t>
            </a:r>
          </a:p>
        </p:txBody>
      </p:sp>
      <p:sp>
        <p:nvSpPr>
          <p:cNvPr id="3" name="Content Placeholder 2"/>
          <p:cNvSpPr>
            <a:spLocks noGrp="1"/>
          </p:cNvSpPr>
          <p:nvPr>
            <p:ph idx="1"/>
          </p:nvPr>
        </p:nvSpPr>
        <p:spPr>
          <a:xfrm>
            <a:off x="346435" y="1828800"/>
            <a:ext cx="8451130" cy="3886200"/>
          </a:xfrm>
        </p:spPr>
        <p:txBody>
          <a:bodyPr>
            <a:normAutofit/>
          </a:bodyPr>
          <a:lstStyle/>
          <a:p>
            <a:pPr algn="just">
              <a:spcBef>
                <a:spcPts val="0"/>
              </a:spcBef>
            </a:pPr>
            <a:r>
              <a:rPr lang="en-US" altLang="en-US" sz="2200" dirty="0">
                <a:latin typeface="Times New Roman" panose="02020603050405020304" pitchFamily="18" charset="0"/>
                <a:cs typeface="Times New Roman" panose="02020603050405020304" pitchFamily="18" charset="0"/>
              </a:rPr>
              <a:t>Developing a music application that categorizes songs based on songs present in the system.</a:t>
            </a:r>
          </a:p>
          <a:p>
            <a:pPr algn="just">
              <a:spcBef>
                <a:spcPts val="0"/>
              </a:spcBef>
            </a:pPr>
            <a:endParaRPr lang="en-US" altLang="en-US" sz="2200" dirty="0">
              <a:latin typeface="Times New Roman" panose="02020603050405020304" pitchFamily="18" charset="0"/>
              <a:cs typeface="Times New Roman" panose="02020603050405020304" pitchFamily="18" charset="0"/>
            </a:endParaRPr>
          </a:p>
          <a:p>
            <a:pPr algn="just">
              <a:spcBef>
                <a:spcPts val="0"/>
              </a:spcBef>
            </a:pPr>
            <a:r>
              <a:rPr lang="en-US" altLang="en-US" sz="2200" dirty="0">
                <a:latin typeface="Times New Roman" panose="02020603050405020304" pitchFamily="18" charset="0"/>
                <a:cs typeface="Times New Roman" panose="02020603050405020304" pitchFamily="18" charset="0"/>
              </a:rPr>
              <a:t>Easy to Use system.</a:t>
            </a:r>
          </a:p>
          <a:p>
            <a:pPr algn="just">
              <a:spcBef>
                <a:spcPts val="0"/>
              </a:spcBef>
            </a:pPr>
            <a:endParaRPr lang="en-US" altLang="en-US" sz="2200" dirty="0">
              <a:latin typeface="Times New Roman" panose="02020603050405020304" pitchFamily="18" charset="0"/>
              <a:cs typeface="Times New Roman" panose="02020603050405020304" pitchFamily="18" charset="0"/>
            </a:endParaRPr>
          </a:p>
          <a:p>
            <a:pPr algn="just">
              <a:spcBef>
                <a:spcPts val="0"/>
              </a:spcBef>
            </a:pPr>
            <a:r>
              <a:rPr lang="en-US" altLang="en-US" sz="2200" dirty="0">
                <a:latin typeface="Times New Roman" panose="02020603050405020304" pitchFamily="18" charset="0"/>
                <a:cs typeface="Times New Roman" panose="02020603050405020304" pitchFamily="18" charset="0"/>
              </a:rPr>
              <a:t>Able to access the desired song within less time.</a:t>
            </a:r>
          </a:p>
          <a:p>
            <a:pPr algn="just">
              <a:spcBef>
                <a:spcPts val="0"/>
              </a:spcBef>
            </a:pPr>
            <a:endParaRPr lang="en-US" altLang="en-US" sz="2200" dirty="0">
              <a:latin typeface="Times New Roman" panose="02020603050405020304" pitchFamily="18" charset="0"/>
              <a:cs typeface="Times New Roman" panose="02020603050405020304" pitchFamily="18" charset="0"/>
            </a:endParaRPr>
          </a:p>
          <a:p>
            <a:pPr algn="just">
              <a:spcBef>
                <a:spcPts val="0"/>
              </a:spcBef>
            </a:pPr>
            <a:r>
              <a:rPr lang="en-US" altLang="en-US" sz="2200" dirty="0">
                <a:latin typeface="Times New Roman" panose="02020603050405020304" pitchFamily="18" charset="0"/>
                <a:cs typeface="Times New Roman" panose="02020603050405020304" pitchFamily="18" charset="0"/>
              </a:rPr>
              <a:t>Using feature extraction techniques and genre classification paradigms.</a:t>
            </a:r>
          </a:p>
          <a:p>
            <a:pPr algn="just">
              <a:spcBef>
                <a:spcPts val="0"/>
              </a:spcBef>
            </a:pPr>
            <a:endParaRPr lang="en-IN" altLang="en-US" sz="2800" dirty="0">
              <a:latin typeface="Times New Roman" panose="02020603050405020304" pitchFamily="18" charset="0"/>
              <a:cs typeface="Times New Roman" panose="02020603050405020304" pitchFamily="18" charset="0"/>
            </a:endParaRPr>
          </a:p>
          <a:p>
            <a:pPr algn="just">
              <a:spcBef>
                <a:spcPts val="0"/>
              </a:spcBef>
            </a:pPr>
            <a:endParaRPr lang="en-US" sz="2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9DB43D9-44D4-48CB-9756-E2164ED948C7}"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5</a:t>
            </a:fld>
            <a:endParaRPr lang="en-US" dirty="0"/>
          </a:p>
        </p:txBody>
      </p:sp>
    </p:spTree>
    <p:extLst>
      <p:ext uri="{BB962C8B-B14F-4D97-AF65-F5344CB8AC3E}">
        <p14:creationId xmlns:p14="http://schemas.microsoft.com/office/powerpoint/2010/main" val="297710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14288"/>
            <a:r>
              <a:rPr lang="en-US" dirty="0"/>
              <a:t>System Architecture</a:t>
            </a:r>
          </a:p>
        </p:txBody>
      </p:sp>
      <p:sp>
        <p:nvSpPr>
          <p:cNvPr id="4" name="Date Placeholder 3"/>
          <p:cNvSpPr>
            <a:spLocks noGrp="1"/>
          </p:cNvSpPr>
          <p:nvPr>
            <p:ph type="dt" sz="half" idx="10"/>
          </p:nvPr>
        </p:nvSpPr>
        <p:spPr/>
        <p:txBody>
          <a:bodyPr/>
          <a:lstStyle/>
          <a:p>
            <a:fld id="{59DB43D9-44D4-48CB-9756-E2164ED948C7}"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6</a:t>
            </a:fld>
            <a:endParaRPr lang="en-US" dirty="0"/>
          </a:p>
        </p:txBody>
      </p:sp>
      <p:sp>
        <p:nvSpPr>
          <p:cNvPr id="8" name="Content Placeholder 7">
            <a:extLst>
              <a:ext uri="{FF2B5EF4-FFF2-40B4-BE49-F238E27FC236}">
                <a16:creationId xmlns:a16="http://schemas.microsoft.com/office/drawing/2014/main" id="{D0777F26-F1FC-430E-ADAC-E9F8CFEC0B70}"/>
              </a:ext>
            </a:extLst>
          </p:cNvPr>
          <p:cNvSpPr>
            <a:spLocks noGrp="1"/>
          </p:cNvSpPr>
          <p:nvPr>
            <p:ph idx="1"/>
          </p:nvPr>
        </p:nvSpPr>
        <p:spPr/>
        <p:txBody>
          <a:bodyPr/>
          <a:lstStyle/>
          <a:p>
            <a:pPr marL="0" indent="0">
              <a:buNone/>
            </a:pPr>
            <a:r>
              <a:rPr lang="en-US" sz="2800" dirty="0">
                <a:latin typeface="Times New Roman" panose="02020603050405020304" pitchFamily="18" charset="0"/>
                <a:cs typeface="Times New Roman" panose="02020603050405020304" pitchFamily="18" charset="0"/>
              </a:rPr>
              <a:t>There are mainly three steps involved in development of desired model</a:t>
            </a:r>
          </a:p>
          <a:p>
            <a:pPr marL="0" indent="0">
              <a:buNone/>
            </a:pPr>
            <a:endParaRPr lang="en-US" sz="16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Data collection and cleaning</a:t>
            </a:r>
          </a:p>
          <a:p>
            <a:pPr>
              <a:lnSpc>
                <a:spcPct val="150000"/>
              </a:lnSpc>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Feature Extraction</a:t>
            </a:r>
          </a:p>
          <a:p>
            <a:pPr>
              <a:lnSpc>
                <a:spcPct val="150000"/>
              </a:lnSpc>
              <a:buFont typeface="Wingdings" panose="05000000000000000000" pitchFamily="2" charset="2"/>
              <a:buChar char="§"/>
            </a:pPr>
            <a:r>
              <a:rPr lang="en-IN" sz="2800" dirty="0">
                <a:latin typeface="Times New Roman" panose="02020603050405020304" pitchFamily="18" charset="0"/>
                <a:cs typeface="Times New Roman" panose="02020603050405020304" pitchFamily="18" charset="0"/>
              </a:rPr>
              <a:t>CNN Model on Data</a:t>
            </a:r>
          </a:p>
        </p:txBody>
      </p:sp>
    </p:spTree>
    <p:extLst>
      <p:ext uri="{BB962C8B-B14F-4D97-AF65-F5344CB8AC3E}">
        <p14:creationId xmlns:p14="http://schemas.microsoft.com/office/powerpoint/2010/main" val="904748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14288"/>
            <a:r>
              <a:rPr lang="en-US" dirty="0"/>
              <a:t>System Architecture</a:t>
            </a:r>
          </a:p>
        </p:txBody>
      </p:sp>
      <p:sp>
        <p:nvSpPr>
          <p:cNvPr id="4" name="Date Placeholder 3"/>
          <p:cNvSpPr>
            <a:spLocks noGrp="1"/>
          </p:cNvSpPr>
          <p:nvPr>
            <p:ph type="dt" sz="half" idx="10"/>
          </p:nvPr>
        </p:nvSpPr>
        <p:spPr/>
        <p:txBody>
          <a:bodyPr/>
          <a:lstStyle/>
          <a:p>
            <a:fld id="{59DB43D9-44D4-48CB-9756-E2164ED948C7}"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7</a:t>
            </a:fld>
            <a:endParaRPr lang="en-US" dirty="0"/>
          </a:p>
        </p:txBody>
      </p:sp>
      <p:pic>
        <p:nvPicPr>
          <p:cNvPr id="10" name="Content Placeholder 9">
            <a:extLst>
              <a:ext uri="{FF2B5EF4-FFF2-40B4-BE49-F238E27FC236}">
                <a16:creationId xmlns:a16="http://schemas.microsoft.com/office/drawing/2014/main" id="{B5851903-FCAA-4079-BC48-CBF70167DD9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14161" y="1612550"/>
            <a:ext cx="2315677" cy="4548889"/>
          </a:xfrm>
          <a:ln>
            <a:solidFill>
              <a:srgbClr val="00B0F0"/>
            </a:solidFill>
          </a:ln>
        </p:spPr>
      </p:pic>
    </p:spTree>
    <p:extLst>
      <p:ext uri="{BB962C8B-B14F-4D97-AF65-F5344CB8AC3E}">
        <p14:creationId xmlns:p14="http://schemas.microsoft.com/office/powerpoint/2010/main" val="424603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14288"/>
            <a:r>
              <a:rPr lang="en-US" dirty="0"/>
              <a:t>System Architecture</a:t>
            </a:r>
          </a:p>
        </p:txBody>
      </p:sp>
      <p:sp>
        <p:nvSpPr>
          <p:cNvPr id="4" name="Date Placeholder 3"/>
          <p:cNvSpPr>
            <a:spLocks noGrp="1"/>
          </p:cNvSpPr>
          <p:nvPr>
            <p:ph type="dt" sz="half" idx="10"/>
          </p:nvPr>
        </p:nvSpPr>
        <p:spPr/>
        <p:txBody>
          <a:bodyPr/>
          <a:lstStyle/>
          <a:p>
            <a:fld id="{59DB43D9-44D4-48CB-9756-E2164ED948C7}"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8</a:t>
            </a:fld>
            <a:endParaRPr lang="en-US" dirty="0"/>
          </a:p>
        </p:txBody>
      </p:sp>
      <p:pic>
        <p:nvPicPr>
          <p:cNvPr id="12" name="Content Placeholder 11">
            <a:extLst>
              <a:ext uri="{FF2B5EF4-FFF2-40B4-BE49-F238E27FC236}">
                <a16:creationId xmlns:a16="http://schemas.microsoft.com/office/drawing/2014/main" id="{3E11F1FA-0B55-40A9-9613-4123E6EEA0E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2514600"/>
            <a:ext cx="6096000" cy="3144384"/>
          </a:xfrm>
          <a:ln>
            <a:solidFill>
              <a:srgbClr val="00B050"/>
            </a:solidFill>
          </a:ln>
        </p:spPr>
      </p:pic>
      <p:sp>
        <p:nvSpPr>
          <p:cNvPr id="13" name="TextBox 12">
            <a:extLst>
              <a:ext uri="{FF2B5EF4-FFF2-40B4-BE49-F238E27FC236}">
                <a16:creationId xmlns:a16="http://schemas.microsoft.com/office/drawing/2014/main" id="{AAB70792-AD23-4229-BBEF-EA5FC90556C6}"/>
              </a:ext>
            </a:extLst>
          </p:cNvPr>
          <p:cNvSpPr txBox="1"/>
          <p:nvPr/>
        </p:nvSpPr>
        <p:spPr>
          <a:xfrm>
            <a:off x="990600" y="1823105"/>
            <a:ext cx="62484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Over all process in a nutshell</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77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Feature Extraction</a:t>
            </a:r>
            <a:br>
              <a:rPr lang="en-US" dirty="0"/>
            </a:br>
            <a:endParaRPr lang="en-US" dirty="0"/>
          </a:p>
        </p:txBody>
      </p:sp>
      <p:sp>
        <p:nvSpPr>
          <p:cNvPr id="4" name="Date Placeholder 3"/>
          <p:cNvSpPr>
            <a:spLocks noGrp="1"/>
          </p:cNvSpPr>
          <p:nvPr>
            <p:ph type="dt" sz="half" idx="10"/>
          </p:nvPr>
        </p:nvSpPr>
        <p:spPr/>
        <p:txBody>
          <a:bodyPr/>
          <a:lstStyle/>
          <a:p>
            <a:fld id="{5A5E94E2-39C5-4F41-89A5-5179C08DA4A0}" type="datetime1">
              <a:rPr lang="en-US" smtClean="0"/>
              <a:t>7/24/2020</a:t>
            </a:fld>
            <a:endParaRPr lang="en-US" dirty="0"/>
          </a:p>
        </p:txBody>
      </p:sp>
      <p:sp>
        <p:nvSpPr>
          <p:cNvPr id="5" name="Footer Placeholder 4"/>
          <p:cNvSpPr>
            <a:spLocks noGrp="1"/>
          </p:cNvSpPr>
          <p:nvPr>
            <p:ph type="ftr" sz="quarter" idx="11"/>
          </p:nvPr>
        </p:nvSpPr>
        <p:spPr/>
        <p:txBody>
          <a:bodyPr/>
          <a:lstStyle/>
          <a:p>
            <a:r>
              <a:rPr lang="en-US"/>
              <a:t>Lakireddy Bali Reddy College of Engineering, Mylavaram</a:t>
            </a:r>
            <a:endParaRPr lang="en-US" dirty="0"/>
          </a:p>
        </p:txBody>
      </p:sp>
      <p:sp>
        <p:nvSpPr>
          <p:cNvPr id="6" name="Slide Number Placeholder 5"/>
          <p:cNvSpPr>
            <a:spLocks noGrp="1"/>
          </p:cNvSpPr>
          <p:nvPr>
            <p:ph type="sldNum" sz="quarter" idx="12"/>
          </p:nvPr>
        </p:nvSpPr>
        <p:spPr/>
        <p:txBody>
          <a:bodyPr/>
          <a:lstStyle/>
          <a:p>
            <a:fld id="{AC09BD2D-0126-48DE-9C4F-408B0F41A051}" type="slidenum">
              <a:rPr lang="en-US" smtClean="0"/>
              <a:pPr/>
              <a:t>9</a:t>
            </a:fld>
            <a:endParaRPr lang="en-US" dirty="0"/>
          </a:p>
        </p:txBody>
      </p:sp>
      <p:sp>
        <p:nvSpPr>
          <p:cNvPr id="3" name="TextBox 2">
            <a:extLst>
              <a:ext uri="{FF2B5EF4-FFF2-40B4-BE49-F238E27FC236}">
                <a16:creationId xmlns:a16="http://schemas.microsoft.com/office/drawing/2014/main" id="{23286E74-F330-4A1A-B9BA-F0D256010560}"/>
              </a:ext>
            </a:extLst>
          </p:cNvPr>
          <p:cNvSpPr txBox="1"/>
          <p:nvPr/>
        </p:nvSpPr>
        <p:spPr>
          <a:xfrm>
            <a:off x="1066800" y="1720096"/>
            <a:ext cx="68580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Generally a song can be represented as audio signals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These signals are pictured on Mel scale  (Pitch scale)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 formula is used to convert audio frequency into </a:t>
            </a:r>
            <a:r>
              <a:rPr lang="en-US" sz="2200" dirty="0" err="1">
                <a:latin typeface="Times New Roman" panose="02020603050405020304" pitchFamily="18" charset="0"/>
                <a:cs typeface="Times New Roman" panose="02020603050405020304" pitchFamily="18" charset="0"/>
              </a:rPr>
              <a:t>mels</a:t>
            </a:r>
            <a:r>
              <a:rPr lang="en-US" sz="2200" dirty="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DDB184E5-E521-4306-B83A-07F56FE0E2E6}"/>
              </a:ext>
            </a:extLst>
          </p:cNvPr>
          <p:cNvGrpSpPr/>
          <p:nvPr/>
        </p:nvGrpSpPr>
        <p:grpSpPr>
          <a:xfrm>
            <a:off x="457200" y="3779377"/>
            <a:ext cx="7403417" cy="1372949"/>
            <a:chOff x="762000" y="3639794"/>
            <a:chExt cx="7403417" cy="1372949"/>
          </a:xfrm>
        </p:grpSpPr>
        <p:pic>
          <p:nvPicPr>
            <p:cNvPr id="7" name="Picture 6">
              <a:extLst>
                <a:ext uri="{FF2B5EF4-FFF2-40B4-BE49-F238E27FC236}">
                  <a16:creationId xmlns:a16="http://schemas.microsoft.com/office/drawing/2014/main" id="{6107EA7C-ACED-422A-9F9E-53A0AB71ACB0}"/>
                </a:ext>
              </a:extLst>
            </p:cNvPr>
            <p:cNvPicPr>
              <a:picLocks noChangeAspect="1"/>
            </p:cNvPicPr>
            <p:nvPr/>
          </p:nvPicPr>
          <p:blipFill>
            <a:blip r:embed="rId2"/>
            <a:stretch>
              <a:fillRect/>
            </a:stretch>
          </p:blipFill>
          <p:spPr>
            <a:xfrm>
              <a:off x="762000" y="3777020"/>
              <a:ext cx="7403417" cy="1235723"/>
            </a:xfrm>
            <a:prstGeom prst="rect">
              <a:avLst/>
            </a:prstGeom>
          </p:spPr>
        </p:pic>
        <p:sp>
          <p:nvSpPr>
            <p:cNvPr id="8" name="Rectangle 7">
              <a:extLst>
                <a:ext uri="{FF2B5EF4-FFF2-40B4-BE49-F238E27FC236}">
                  <a16:creationId xmlns:a16="http://schemas.microsoft.com/office/drawing/2014/main" id="{07711474-CC26-447E-94D9-9CC3D9152642}"/>
                </a:ext>
              </a:extLst>
            </p:cNvPr>
            <p:cNvSpPr/>
            <p:nvPr/>
          </p:nvSpPr>
          <p:spPr>
            <a:xfrm>
              <a:off x="3092108" y="3639794"/>
              <a:ext cx="2743200" cy="1235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5032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2117</TotalTime>
  <Words>836</Words>
  <Application>Microsoft Office PowerPoint</Application>
  <PresentationFormat>On-screen Show (4:3)</PresentationFormat>
  <Paragraphs>142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Candara</vt:lpstr>
      <vt:lpstr>Rockwell</vt:lpstr>
      <vt:lpstr>Times New Roman</vt:lpstr>
      <vt:lpstr>Wingdings</vt:lpstr>
      <vt:lpstr>Office Theme</vt:lpstr>
      <vt:lpstr>An Enhanced Automatic Song Genres Classification Using Deep Learning Technique</vt:lpstr>
      <vt:lpstr>OUTLINE</vt:lpstr>
      <vt:lpstr>Abstract</vt:lpstr>
      <vt:lpstr>Existing System</vt:lpstr>
      <vt:lpstr>Proposed work</vt:lpstr>
      <vt:lpstr>System Architecture</vt:lpstr>
      <vt:lpstr>System Architecture</vt:lpstr>
      <vt:lpstr>System Architecture</vt:lpstr>
      <vt:lpstr> Feature Extraction </vt:lpstr>
      <vt:lpstr> Feature Extraction </vt:lpstr>
      <vt:lpstr>CNN Model</vt:lpstr>
      <vt:lpstr>Project Requirements</vt:lpstr>
      <vt:lpstr>Results</vt:lpstr>
      <vt:lpstr>Results</vt:lpstr>
      <vt:lpstr>Results</vt:lpstr>
      <vt:lpstr>Conclusions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Jagan</dc:creator>
  <cp:lastModifiedBy>bhargav vummadi</cp:lastModifiedBy>
  <cp:revision>126</cp:revision>
  <dcterms:created xsi:type="dcterms:W3CDTF">2019-11-06T06:45:19Z</dcterms:created>
  <dcterms:modified xsi:type="dcterms:W3CDTF">2020-07-24T05:48:18Z</dcterms:modified>
</cp:coreProperties>
</file>